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lnSpc>
        <a:spcPct val="90000"/>
      </a:lnSpc>
      <a:spcBef>
        <a:spcPct val="5000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111462" y="930872"/>
            <a:ext cx="3731388" cy="7399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19200" y="2943225"/>
            <a:ext cx="8534400" cy="64008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MACOM Title Slide </a:t>
            </a:r>
            <a:br>
              <a:rPr lang="en-US" dirty="0"/>
            </a:br>
            <a:r>
              <a:rPr lang="en-US" dirty="0"/>
              <a:t>Arial Black 24pt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1219200" y="3749040"/>
            <a:ext cx="6096000" cy="731520"/>
          </a:xfr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1800" baseline="0">
                <a:solidFill>
                  <a:schemeClr val="bg1"/>
                </a:solidFill>
              </a:defRPr>
            </a:lvl1pPr>
            <a:lvl2pPr marL="400050" indent="0">
              <a:buFontTx/>
              <a:buNone/>
              <a:defRPr/>
            </a:lvl2pPr>
            <a:lvl3pPr marL="800100" indent="0">
              <a:buFontTx/>
              <a:buNone/>
              <a:defRPr/>
            </a:lvl3pPr>
            <a:lvl4pPr marL="1143000" indent="0">
              <a:buFontTx/>
              <a:buNone/>
              <a:defRPr/>
            </a:lvl4pPr>
            <a:lvl5pPr marL="1543050" indent="0">
              <a:buFontTx/>
              <a:buNone/>
              <a:defRPr/>
            </a:lvl5pPr>
          </a:lstStyle>
          <a:p>
            <a:r>
              <a:rPr lang="en-US" dirty="0"/>
              <a:t>Click to edit Subhead Arial 18pt</a:t>
            </a:r>
            <a:br>
              <a:rPr lang="en-US" dirty="0"/>
            </a:br>
            <a:r>
              <a:rPr lang="en-US" dirty="0"/>
              <a:t>Presenter Name and Date</a:t>
            </a:r>
          </a:p>
        </p:txBody>
      </p:sp>
    </p:spTree>
    <p:extLst>
      <p:ext uri="{BB962C8B-B14F-4D97-AF65-F5344CB8AC3E}">
        <p14:creationId xmlns:p14="http://schemas.microsoft.com/office/powerpoint/2010/main" val="3980155066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24A48-635B-F1DE-5E16-4E129E7AEA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1E279A-575E-B696-844E-62DB268CE0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D3FF17-4049-5E65-4026-C4753584F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437CCF-A3C7-4B31-B013-68D700EEFAE2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03C1C-DBB8-02D5-0A38-7C77ED61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DC55E7-934D-7AD0-E009-7D5955AFC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93512-F105-430C-BFF2-C70B801C7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883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342426"/>
            <a:ext cx="11689076" cy="2779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717025" y="320040"/>
            <a:ext cx="1979497" cy="23334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84739" y="1920240"/>
            <a:ext cx="9753600" cy="64008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584739" y="2651760"/>
            <a:ext cx="9753600" cy="914400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  <a:lvl2pPr marL="400050" indent="0">
              <a:buFontTx/>
              <a:buNone/>
              <a:defRPr/>
            </a:lvl2pPr>
            <a:lvl3pPr marL="800100" indent="0">
              <a:buFontTx/>
              <a:buNone/>
              <a:defRPr/>
            </a:lvl3pPr>
            <a:lvl4pPr marL="1143000" indent="0">
              <a:buFontTx/>
              <a:buNone/>
              <a:defRPr/>
            </a:lvl4pPr>
            <a:lvl5pPr marL="154305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7866724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32305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50333" y="310896"/>
            <a:ext cx="8534400" cy="365760"/>
          </a:xfrm>
        </p:spPr>
        <p:txBody>
          <a:bodyPr/>
          <a:lstStyle>
            <a:lvl1pPr>
              <a:defRPr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 bwMode="gray">
          <a:xfrm>
            <a:off x="550333" y="676275"/>
            <a:ext cx="11089217" cy="365760"/>
          </a:xfrm>
        </p:spPr>
        <p:txBody>
          <a:bodyPr anchor="t" anchorCtr="0"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593510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50333" y="1504951"/>
            <a:ext cx="5357707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281844" y="1504951"/>
            <a:ext cx="5357707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24613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550333" y="1504951"/>
            <a:ext cx="5357707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281844" y="1504951"/>
            <a:ext cx="5357707" cy="4668838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 marL="1143000" indent="-228600"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3" y="310896"/>
            <a:ext cx="8534400" cy="3657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1"/>
          </p:nvPr>
        </p:nvSpPr>
        <p:spPr bwMode="gray">
          <a:xfrm>
            <a:off x="550332" y="676275"/>
            <a:ext cx="8534400" cy="365760"/>
          </a:xfrm>
        </p:spPr>
        <p:txBody>
          <a:bodyPr anchor="t" anchorCtr="0"/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sz="18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5205651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550333" y="1504950"/>
            <a:ext cx="5357707" cy="64008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spcBef>
                <a:spcPts val="0"/>
              </a:spcBef>
              <a:buNone/>
              <a:defRPr lang="en-US" sz="1800" b="1" dirty="0" smtClean="0">
                <a:latin typeface="+mj-lt"/>
              </a:defRPr>
            </a:lvl1pPr>
          </a:lstStyle>
          <a:p>
            <a:pPr marL="0" lvl="0" indent="0"/>
            <a:r>
              <a:rPr lang="en-US"/>
              <a:t>Click to edit Master text styles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550333" y="2126744"/>
            <a:ext cx="5357707" cy="404704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>
              <a:spcBef>
                <a:spcPts val="800"/>
              </a:spcBef>
              <a:defRPr sz="1600"/>
            </a:lvl4pPr>
            <a:lvl5pPr marL="1600200" indent="-228600">
              <a:spcBef>
                <a:spcPts val="800"/>
              </a:spcBef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281844" y="1504950"/>
            <a:ext cx="5357707" cy="640080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85750" indent="-285750">
              <a:spcBef>
                <a:spcPts val="0"/>
              </a:spcBef>
              <a:buNone/>
              <a:defRPr lang="en-US" sz="1800" b="1" dirty="0" smtClean="0">
                <a:latin typeface="+mj-lt"/>
              </a:defRPr>
            </a:lvl1pPr>
          </a:lstStyle>
          <a:p>
            <a:pPr marL="0" lvl="0" indent="0"/>
            <a:r>
              <a:rPr lang="en-US"/>
              <a:t>Click to edit Master text styles</a:t>
            </a:r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 bwMode="gray">
          <a:xfrm>
            <a:off x="6281844" y="2126744"/>
            <a:ext cx="5357707" cy="4047044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800"/>
              </a:spcBef>
              <a:defRPr sz="1800"/>
            </a:lvl2pPr>
            <a:lvl3pPr>
              <a:spcBef>
                <a:spcPts val="800"/>
              </a:spcBef>
              <a:defRPr sz="1600"/>
            </a:lvl3pPr>
            <a:lvl4pPr>
              <a:spcBef>
                <a:spcPts val="800"/>
              </a:spcBef>
              <a:defRPr sz="1600"/>
            </a:lvl4pPr>
            <a:lvl5pPr marL="1485900" indent="-228600">
              <a:spcBef>
                <a:spcPts val="800"/>
              </a:spcBef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555003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506729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213270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43400"/>
            <a:ext cx="1219200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9720250" y="317940"/>
            <a:ext cx="1979497" cy="233348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 bwMode="auto">
          <a:xfrm>
            <a:off x="0" y="1147763"/>
            <a:ext cx="11699747" cy="0"/>
          </a:xfrm>
          <a:prstGeom prst="line">
            <a:avLst/>
          </a:prstGeom>
          <a:solidFill>
            <a:schemeClr val="accent2"/>
          </a:solidFill>
          <a:ln w="28575" cap="sq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550333" y="310896"/>
            <a:ext cx="8534400" cy="64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5398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550335" y="1504952"/>
            <a:ext cx="11089216" cy="466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53996" name="Text Box 12"/>
          <p:cNvSpPr txBox="1">
            <a:spLocks noChangeArrowheads="1"/>
          </p:cNvSpPr>
          <p:nvPr/>
        </p:nvSpPr>
        <p:spPr bwMode="gray">
          <a:xfrm>
            <a:off x="550333" y="6557964"/>
            <a:ext cx="7467600" cy="3000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1440" tIns="45720" rIns="91440" bIns="45720"/>
          <a:lstStyle/>
          <a:p>
            <a:pPr algn="l">
              <a:spcBef>
                <a:spcPts val="900"/>
              </a:spcBef>
            </a:pPr>
            <a:r>
              <a:rPr lang="en-US" sz="1000" kern="1200" dirty="0">
                <a:solidFill>
                  <a:schemeClr val="tx2"/>
                </a:solidFill>
                <a:latin typeface="Arial" charset="0"/>
                <a:ea typeface="+mn-ea"/>
                <a:cs typeface="+mn-cs"/>
              </a:rPr>
              <a:t>Company Confidential</a:t>
            </a:r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gray">
          <a:xfrm>
            <a:off x="10568518" y="6557964"/>
            <a:ext cx="1071033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320040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spcBef>
                <a:spcPct val="0"/>
              </a:spcBef>
              <a:defRPr sz="10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78AFB4-C6FC-46C2-866E-1D035D18C51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958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wipe dir="r"/>
  </p:transition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 b="0" i="0" u="none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1" fontAlgn="base" hangingPunct="1">
        <a:lnSpc>
          <a:spcPct val="95000"/>
        </a:lnSpc>
        <a:spcBef>
          <a:spcPts val="1200"/>
        </a:spcBef>
        <a:spcAft>
          <a:spcPct val="0"/>
        </a:spcAft>
        <a:buClr>
          <a:schemeClr val="accent2"/>
        </a:buClr>
        <a:buFont typeface="Arial Black" panose="020B0A04020102020204" pitchFamily="34" charset="0"/>
        <a:buChar char="&gt;"/>
        <a:defRPr sz="2000">
          <a:solidFill>
            <a:schemeClr val="tx2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800">
          <a:solidFill>
            <a:schemeClr val="tx2"/>
          </a:solidFill>
          <a:latin typeface="+mn-lt"/>
        </a:defRPr>
      </a:lvl2pPr>
      <a:lvl3pPr marL="85725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>
          <a:solidFill>
            <a:schemeClr val="tx2"/>
          </a:solidFill>
          <a:latin typeface="+mn-lt"/>
        </a:defRPr>
      </a:lvl3pPr>
      <a:lvl4pPr marL="114300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>
          <a:solidFill>
            <a:schemeClr val="tx2"/>
          </a:solidFill>
          <a:latin typeface="+mn-lt"/>
        </a:defRPr>
      </a:lvl4pPr>
      <a:lvl5pPr marL="1485900" indent="-228600" algn="l" rtl="0" eaLnBrk="1" fontAlgn="base" hangingPunct="1">
        <a:lnSpc>
          <a:spcPct val="95000"/>
        </a:lnSpc>
        <a:spcBef>
          <a:spcPts val="800"/>
        </a:spcBef>
        <a:spcAft>
          <a:spcPct val="0"/>
        </a:spcAft>
        <a:buClr>
          <a:schemeClr val="accent2"/>
        </a:buClr>
        <a:buFont typeface="Arial" panose="020B0604020202020204" pitchFamily="34" charset="0"/>
        <a:buChar char="•"/>
        <a:defRPr sz="1600">
          <a:solidFill>
            <a:schemeClr val="tx2"/>
          </a:solidFill>
          <a:latin typeface="+mn-lt"/>
        </a:defRPr>
      </a:lvl5pPr>
      <a:lvl6pPr marL="22288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1" fontAlgn="base" hangingPunct="1">
        <a:lnSpc>
          <a:spcPct val="95000"/>
        </a:lnSpc>
        <a:spcBef>
          <a:spcPct val="25000"/>
        </a:spcBef>
        <a:spcAft>
          <a:spcPct val="0"/>
        </a:spcAft>
        <a:buClr>
          <a:schemeClr val="accent1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hyperlink" Target="https://cdn.macom.com/datasheets/MAMF-011180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n.macom.com/datasheets/MAMF-011180.pdf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emf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cdn.macom.com/datasheets/MAMF-011180.pdf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5A635E4-E0A5-4304-475A-5E2E6B361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MAMF-011180 Probed S-Parameters</a:t>
            </a:r>
          </a:p>
        </p:txBody>
      </p:sp>
    </p:spTree>
    <p:extLst>
      <p:ext uri="{BB962C8B-B14F-4D97-AF65-F5344CB8AC3E}">
        <p14:creationId xmlns:p14="http://schemas.microsoft.com/office/powerpoint/2010/main" val="314072084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8F51A73-35E3-124F-E086-A53946911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Describe port mapping</a:t>
            </a:r>
          </a:p>
          <a:p>
            <a:r>
              <a:rPr lang="en-US" dirty="0"/>
              <a:t>Describe de-embedding</a:t>
            </a:r>
          </a:p>
          <a:p>
            <a:r>
              <a:rPr lang="en-US" dirty="0"/>
              <a:t>Compare probed typical part to plots on the datasheet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496EACD-61C7-4EEB-2CAE-6B9F2F274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3148159623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D0EDBB-43C0-5F86-28B1-0F6571980F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0782" y="1819787"/>
            <a:ext cx="4648849" cy="403916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23CAA5-0255-A22A-2F58-C66EB99C2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 Mapping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E9DFC300-DB31-B34B-E129-A4FF358C267D}"/>
              </a:ext>
            </a:extLst>
          </p:cNvPr>
          <p:cNvSpPr/>
          <p:nvPr/>
        </p:nvSpPr>
        <p:spPr bwMode="auto">
          <a:xfrm rot="16200000">
            <a:off x="2851763" y="3242507"/>
            <a:ext cx="831273" cy="1006764"/>
          </a:xfrm>
          <a:prstGeom prst="downArrow">
            <a:avLst/>
          </a:prstGeom>
          <a:solidFill>
            <a:schemeClr val="accent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600"/>
              </a:spcBef>
            </a:pP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81FA4F-634E-86DC-506D-58E73C103165}"/>
              </a:ext>
            </a:extLst>
          </p:cNvPr>
          <p:cNvSpPr txBox="1"/>
          <p:nvPr/>
        </p:nvSpPr>
        <p:spPr bwMode="auto">
          <a:xfrm>
            <a:off x="2764017" y="3288689"/>
            <a:ext cx="914400" cy="9144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>
              <a:spcBef>
                <a:spcPts val="900"/>
              </a:spcBef>
            </a:pPr>
            <a:r>
              <a:rPr lang="en-US" dirty="0">
                <a:solidFill>
                  <a:schemeClr val="bg1"/>
                </a:solidFill>
                <a:latin typeface="+mn-lt"/>
              </a:rPr>
              <a:t>Port 1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2D83F958-D8AA-64D8-D230-A3A31568223C}"/>
              </a:ext>
            </a:extLst>
          </p:cNvPr>
          <p:cNvSpPr/>
          <p:nvPr/>
        </p:nvSpPr>
        <p:spPr bwMode="auto">
          <a:xfrm rot="10800000">
            <a:off x="4453087" y="5720998"/>
            <a:ext cx="831273" cy="1006764"/>
          </a:xfrm>
          <a:prstGeom prst="downArrow">
            <a:avLst/>
          </a:prstGeom>
          <a:solidFill>
            <a:schemeClr val="accent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600"/>
              </a:spcBef>
            </a:pP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B61653-2913-EDAA-F93F-C41D55F307B1}"/>
              </a:ext>
            </a:extLst>
          </p:cNvPr>
          <p:cNvSpPr txBox="1"/>
          <p:nvPr/>
        </p:nvSpPr>
        <p:spPr bwMode="auto">
          <a:xfrm rot="16200000">
            <a:off x="4411523" y="5813362"/>
            <a:ext cx="914400" cy="9144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>
              <a:spcBef>
                <a:spcPts val="900"/>
              </a:spcBef>
            </a:pPr>
            <a:r>
              <a:rPr lang="en-US" dirty="0">
                <a:solidFill>
                  <a:schemeClr val="bg1"/>
                </a:solidFill>
                <a:latin typeface="+mn-lt"/>
              </a:rPr>
              <a:t>Port 2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3479C303-FA69-4B6E-4B9B-9619DAE01E3D}"/>
              </a:ext>
            </a:extLst>
          </p:cNvPr>
          <p:cNvSpPr/>
          <p:nvPr/>
        </p:nvSpPr>
        <p:spPr bwMode="auto">
          <a:xfrm>
            <a:off x="4453087" y="813023"/>
            <a:ext cx="831273" cy="1006764"/>
          </a:xfrm>
          <a:prstGeom prst="downArrow">
            <a:avLst/>
          </a:prstGeom>
          <a:solidFill>
            <a:schemeClr val="accent2"/>
          </a:solidFill>
          <a:ln w="12700" cap="sq" algn="ctr">
            <a:noFill/>
            <a:miter lim="800000"/>
            <a:headEnd/>
            <a:tailEnd/>
          </a:ln>
          <a:effectLst/>
        </p:spPr>
        <p:txBody>
          <a:bodyPr wrap="square" lIns="0" rIns="0" rtlCol="0" anchor="ctr"/>
          <a:lstStyle/>
          <a:p>
            <a:pPr algn="ctr">
              <a:spcBef>
                <a:spcPts val="600"/>
              </a:spcBef>
            </a:pPr>
            <a:endParaRPr lang="en-US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69FA2D-049E-2550-7C75-013803681DC3}"/>
              </a:ext>
            </a:extLst>
          </p:cNvPr>
          <p:cNvSpPr txBox="1"/>
          <p:nvPr/>
        </p:nvSpPr>
        <p:spPr bwMode="auto">
          <a:xfrm rot="5400000">
            <a:off x="4411523" y="748232"/>
            <a:ext cx="914400" cy="9144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>
              <a:spcBef>
                <a:spcPts val="900"/>
              </a:spcBef>
            </a:pPr>
            <a:r>
              <a:rPr lang="en-US" dirty="0">
                <a:solidFill>
                  <a:schemeClr val="bg1"/>
                </a:solidFill>
                <a:latin typeface="+mn-lt"/>
              </a:rPr>
              <a:t>Port 3</a:t>
            </a:r>
          </a:p>
        </p:txBody>
      </p:sp>
    </p:spTree>
    <p:extLst>
      <p:ext uri="{BB962C8B-B14F-4D97-AF65-F5344CB8AC3E}">
        <p14:creationId xmlns:p14="http://schemas.microsoft.com/office/powerpoint/2010/main" val="112077389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B20194-F959-BDF9-2D1F-AB8B9CD60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provide an accurate representation of the component, this data was probed, with transmission line </a:t>
            </a:r>
            <a:r>
              <a:rPr lang="en-US" dirty="0" err="1"/>
              <a:t>parascitics</a:t>
            </a:r>
            <a:r>
              <a:rPr lang="en-US" dirty="0"/>
              <a:t> removed. Customers are typically pleased with the way this works in simulation.  </a:t>
            </a:r>
          </a:p>
          <a:p>
            <a:r>
              <a:rPr lang="en-US" dirty="0"/>
              <a:t>Probed data and MACOM datasheet show the device without PCB Bias components.  This allows the user to simulate with the intended passive vendor component models.</a:t>
            </a:r>
          </a:p>
          <a:p>
            <a:r>
              <a:rPr lang="en-US" dirty="0"/>
              <a:t>Note that MACOM can provide the CAD files for the evaluation board.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96CA11-087E-C3F5-4783-E932F1CB1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De-embedding</a:t>
            </a:r>
          </a:p>
        </p:txBody>
      </p:sp>
    </p:spTree>
    <p:extLst>
      <p:ext uri="{BB962C8B-B14F-4D97-AF65-F5344CB8AC3E}">
        <p14:creationId xmlns:p14="http://schemas.microsoft.com/office/powerpoint/2010/main" val="188181491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5294EE-A02A-EE20-32AC-7F6F0C29C0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Probed Typical Device Data compared to Datasheet Plots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30C9A-D2FD-154A-E00D-8EE0178DDD7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Simple plot overlay was done to check the probed.  Measurement matches the datasheet well.</a:t>
            </a:r>
          </a:p>
        </p:txBody>
      </p:sp>
    </p:spTree>
    <p:extLst>
      <p:ext uri="{BB962C8B-B14F-4D97-AF65-F5344CB8AC3E}">
        <p14:creationId xmlns:p14="http://schemas.microsoft.com/office/powerpoint/2010/main" val="71066906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783524-7856-283A-BAB3-DD631D29F0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67" y="1766855"/>
            <a:ext cx="11848838" cy="402434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5C49F48-E8B8-DFCF-25D0-69CD6C4B89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374" y="257198"/>
            <a:ext cx="8534400" cy="640080"/>
          </a:xfrm>
        </p:spPr>
        <p:txBody>
          <a:bodyPr/>
          <a:lstStyle/>
          <a:p>
            <a:r>
              <a:rPr lang="en-US" dirty="0"/>
              <a:t>Datasheet data comparison</a:t>
            </a:r>
            <a:br>
              <a:rPr lang="en-US" dirty="0"/>
            </a:br>
            <a:r>
              <a:rPr lang="en-US" dirty="0"/>
              <a:t>(S3P Typical Device vs Datasheet, plots overlaid)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5A10A6-E86B-7C4E-448B-238E9A9EE3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29322" y="1757890"/>
            <a:ext cx="5545392" cy="41857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CE28E2-C1D9-5A15-E09F-550855B4C1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078" y="1704102"/>
            <a:ext cx="5545392" cy="42394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CD46D1-F27E-642E-F357-E0718A78920D}"/>
              </a:ext>
            </a:extLst>
          </p:cNvPr>
          <p:cNvSpPr txBox="1"/>
          <p:nvPr/>
        </p:nvSpPr>
        <p:spPr bwMode="auto">
          <a:xfrm>
            <a:off x="5405718" y="5800165"/>
            <a:ext cx="914400" cy="9144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>
              <a:spcBef>
                <a:spcPts val="900"/>
              </a:spcBef>
            </a:pPr>
            <a:r>
              <a:rPr lang="en-US" dirty="0">
                <a:solidFill>
                  <a:schemeClr val="tx2"/>
                </a:solidFill>
                <a:latin typeface="+mn-lt"/>
                <a:hlinkClick r:id="rId4"/>
              </a:rPr>
              <a:t>Datasheet Link for Reference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4FD9EB-2A43-E679-87C2-0F28395DBD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9979" y="1186332"/>
            <a:ext cx="6592220" cy="41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63392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D511AE-77EC-F503-87CB-811F4E17F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951" y="1605490"/>
            <a:ext cx="11248097" cy="4187091"/>
          </a:xfrm>
          <a:prstGeom prst="rect">
            <a:avLst/>
          </a:prstGeom>
        </p:spPr>
      </p:pic>
      <p:sp>
        <p:nvSpPr>
          <p:cNvPr id="6" name="Title 2">
            <a:extLst>
              <a:ext uri="{FF2B5EF4-FFF2-40B4-BE49-F238E27FC236}">
                <a16:creationId xmlns:a16="http://schemas.microsoft.com/office/drawing/2014/main" id="{2BF90D2C-F82C-6696-23C7-55B1C839E013}"/>
              </a:ext>
            </a:extLst>
          </p:cNvPr>
          <p:cNvSpPr txBox="1">
            <a:spLocks/>
          </p:cNvSpPr>
          <p:nvPr/>
        </p:nvSpPr>
        <p:spPr bwMode="gray">
          <a:xfrm>
            <a:off x="257374" y="257198"/>
            <a:ext cx="8534400" cy="64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400" b="0" i="0" u="none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/>
              <a:t>Datasheet data comparison</a:t>
            </a:r>
            <a:br>
              <a:rPr lang="en-US" kern="0"/>
            </a:br>
            <a:r>
              <a:rPr lang="en-US" kern="0"/>
              <a:t>(S3P Typical Device vs Datasheet, plots overlaid)</a:t>
            </a:r>
            <a:endParaRPr lang="en-US" kern="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B67B78-D475-513D-E227-BC7129AE8544}"/>
              </a:ext>
            </a:extLst>
          </p:cNvPr>
          <p:cNvSpPr txBox="1"/>
          <p:nvPr/>
        </p:nvSpPr>
        <p:spPr bwMode="auto">
          <a:xfrm>
            <a:off x="5405718" y="5800165"/>
            <a:ext cx="914400" cy="9144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>
              <a:spcBef>
                <a:spcPts val="900"/>
              </a:spcBef>
            </a:pPr>
            <a:r>
              <a:rPr lang="en-US" dirty="0">
                <a:solidFill>
                  <a:schemeClr val="tx2"/>
                </a:solidFill>
                <a:latin typeface="+mn-lt"/>
                <a:hlinkClick r:id="rId3"/>
              </a:rPr>
              <a:t>Datasheet Link for Reference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426705-3283-20DE-BB16-9EA68766A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9979" y="1186332"/>
            <a:ext cx="6592220" cy="4191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81EA5B7-9254-510E-92DA-432977E63E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169" y="1894543"/>
            <a:ext cx="5296266" cy="40669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160DBA-FA6D-4A68-F948-C24294226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1506" y="1948333"/>
            <a:ext cx="5296266" cy="406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0722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0EDC18C7-DCD9-29C0-9292-902040894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374" y="257198"/>
            <a:ext cx="8534400" cy="640080"/>
          </a:xfrm>
        </p:spPr>
        <p:txBody>
          <a:bodyPr/>
          <a:lstStyle/>
          <a:p>
            <a:r>
              <a:rPr lang="en-US" dirty="0"/>
              <a:t>Datasheet data comparison</a:t>
            </a:r>
            <a:br>
              <a:rPr lang="en-US" dirty="0"/>
            </a:br>
            <a:r>
              <a:rPr lang="en-US" dirty="0"/>
              <a:t>(S3P Typical Device vs Datasheet, plots overlaid)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039559-5951-C98C-FAC1-687B7E89F6A2}"/>
              </a:ext>
            </a:extLst>
          </p:cNvPr>
          <p:cNvSpPr txBox="1"/>
          <p:nvPr/>
        </p:nvSpPr>
        <p:spPr bwMode="auto">
          <a:xfrm>
            <a:off x="5405718" y="5800165"/>
            <a:ext cx="914400" cy="914400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wrap="none" rtlCol="0" anchor="ctr" anchorCtr="0">
            <a:noAutofit/>
          </a:bodyPr>
          <a:lstStyle/>
          <a:p>
            <a:pPr>
              <a:spcBef>
                <a:spcPts val="900"/>
              </a:spcBef>
            </a:pPr>
            <a:r>
              <a:rPr lang="en-US" dirty="0">
                <a:solidFill>
                  <a:schemeClr val="tx2"/>
                </a:solidFill>
                <a:latin typeface="+mn-lt"/>
                <a:hlinkClick r:id="rId2"/>
              </a:rPr>
              <a:t>Datasheet Link for Reference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7AD662-BDD5-B0E9-7099-03EA79AF5B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9979" y="1186332"/>
            <a:ext cx="6592220" cy="4191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C58AD5-A68D-71FD-91F3-3BFF8A914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31564"/>
            <a:ext cx="12192000" cy="45686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9CD4B2F-DA99-443C-3500-2582096FFB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99369" y="1571454"/>
            <a:ext cx="5523017" cy="42466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645079-FAFD-34E9-03C9-870BD91C1A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84258" y="1659687"/>
            <a:ext cx="5523017" cy="4246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458579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MACOM_2024">
  <a:themeElements>
    <a:clrScheme name="MACOM">
      <a:dk1>
        <a:sysClr val="windowText" lastClr="000000"/>
      </a:dk1>
      <a:lt1>
        <a:sysClr val="window" lastClr="FFFFFF"/>
      </a:lt1>
      <a:dk2>
        <a:srgbClr val="00243E"/>
      </a:dk2>
      <a:lt2>
        <a:srgbClr val="FFFFFF"/>
      </a:lt2>
      <a:accent1>
        <a:srgbClr val="005A84"/>
      </a:accent1>
      <a:accent2>
        <a:srgbClr val="0083C2"/>
      </a:accent2>
      <a:accent3>
        <a:srgbClr val="00A5B6"/>
      </a:accent3>
      <a:accent4>
        <a:srgbClr val="6C953C"/>
      </a:accent4>
      <a:accent5>
        <a:srgbClr val="8DC73F"/>
      </a:accent5>
      <a:accent6>
        <a:srgbClr val="DADA56"/>
      </a:accent6>
      <a:hlink>
        <a:srgbClr val="0083C2"/>
      </a:hlink>
      <a:folHlink>
        <a:srgbClr val="77B800"/>
      </a:folHlink>
    </a:clrScheme>
    <a:fontScheme name="MACOM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12700" cap="sq" algn="ctr">
          <a:noFill/>
          <a:miter lim="800000"/>
          <a:headEnd/>
          <a:tailEnd/>
        </a:ln>
        <a:effectLst/>
      </a:spPr>
      <a:bodyPr wrap="square" lIns="0" rIns="0" rtlCol="0" anchor="ctr"/>
      <a:lstStyle>
        <a:defPPr algn="ctr">
          <a:spcBef>
            <a:spcPts val="600"/>
          </a:spcBef>
          <a:defRPr dirty="0" smtClean="0">
            <a:solidFill>
              <a:schemeClr val="bg1"/>
            </a:solidFill>
            <a:latin typeface="+mn-lt"/>
          </a:defRPr>
        </a:defPPr>
      </a:lstStyle>
    </a:spDef>
    <a:lnDef>
      <a:spPr bwMode="auto">
        <a:solidFill>
          <a:schemeClr val="accent2"/>
        </a:solidFill>
        <a:ln w="19050" cap="sq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 bwMode="auto">
        <a:noFill/>
        <a:ln w="12700" cap="sq" algn="ctr">
          <a:noFill/>
          <a:miter lim="800000"/>
          <a:headEnd/>
          <a:tailEnd/>
        </a:ln>
        <a:effectLst/>
      </a:spPr>
      <a:bodyPr wrap="square" rtlCol="0" anchor="ctr" anchorCtr="0">
        <a:noAutofit/>
      </a:bodyPr>
      <a:lstStyle>
        <a:defPPr>
          <a:spcBef>
            <a:spcPts val="900"/>
          </a:spcBef>
          <a:defRPr dirty="0" err="1" smtClean="0">
            <a:solidFill>
              <a:schemeClr val="tx2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MACOM_2024" id="{A0BE8ACD-018F-4E65-B380-0BACCC1C0F76}" vid="{FBBB9D50-B569-4FC1-96BE-980A5EAFB9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22</TotalTime>
  <Words>177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Arial Black</vt:lpstr>
      <vt:lpstr>MACOM_2024</vt:lpstr>
      <vt:lpstr>MAMF-011180 Probed S-Parameters</vt:lpstr>
      <vt:lpstr>Scope</vt:lpstr>
      <vt:lpstr>Port Mapping</vt:lpstr>
      <vt:lpstr>De-embedding</vt:lpstr>
      <vt:lpstr>Probed Typical Device Data compared to Datasheet Plots</vt:lpstr>
      <vt:lpstr>Datasheet data comparison (S3P Typical Device vs Datasheet, plots overlaid)</vt:lpstr>
      <vt:lpstr>PowerPoint Presentation</vt:lpstr>
      <vt:lpstr>Datasheet data comparison (S3P Typical Device vs Datasheet, plots overlaid)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Andrew Freeston</dc:creator>
  <cp:lastModifiedBy>Andrew Freeston</cp:lastModifiedBy>
  <cp:revision>1</cp:revision>
  <dcterms:created xsi:type="dcterms:W3CDTF">2024-10-31T11:12:04Z</dcterms:created>
  <dcterms:modified xsi:type="dcterms:W3CDTF">2024-10-31T11:34:30Z</dcterms:modified>
</cp:coreProperties>
</file>